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35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2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11.xml"/><Relationship Id="rId5" Type="http://schemas.openxmlformats.org/officeDocument/2006/relationships/tags" Target="../tags/tag10.xml"/><Relationship Id="rId4" Type="http://schemas.openxmlformats.org/officeDocument/2006/relationships/tags" Target="../tags/tag9.xml"/><Relationship Id="rId3" Type="http://schemas.openxmlformats.org/officeDocument/2006/relationships/tags" Target="../tags/tag8.xml"/><Relationship Id="rId2" Type="http://schemas.openxmlformats.org/officeDocument/2006/relationships/image" Target="../media/image3.png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image" Target="../media/image4.png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24.xml"/><Relationship Id="rId13" Type="http://schemas.openxmlformats.org/officeDocument/2006/relationships/tags" Target="../tags/tag23.xml"/><Relationship Id="rId12" Type="http://schemas.openxmlformats.org/officeDocument/2006/relationships/tags" Target="../tags/tag22.xml"/><Relationship Id="rId11" Type="http://schemas.openxmlformats.org/officeDocument/2006/relationships/tags" Target="../tags/tag21.xml"/><Relationship Id="rId10" Type="http://schemas.openxmlformats.org/officeDocument/2006/relationships/tags" Target="../tags/tag20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image" Target="../media/image6.png"/><Relationship Id="rId7" Type="http://schemas.openxmlformats.org/officeDocument/2006/relationships/tags" Target="../tags/tag29.xml"/><Relationship Id="rId6" Type="http://schemas.openxmlformats.org/officeDocument/2006/relationships/tags" Target="../tags/tag28.xml"/><Relationship Id="rId5" Type="http://schemas.openxmlformats.org/officeDocument/2006/relationships/image" Target="../media/image5.png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image" Target="../media/image4.png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image" Target="../media/image4.png"/><Relationship Id="rId1" Type="http://schemas.openxmlformats.org/officeDocument/2006/relationships/tags" Target="../tags/tag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19480" y="249555"/>
            <a:ext cx="3250565" cy="612457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99465" y="5859145"/>
            <a:ext cx="3491230" cy="650875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624705" y="558927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底部导航增加</a:t>
            </a:r>
            <a:r>
              <a:rPr lang="en-US" altLang="zh-CN"/>
              <a:t>“</a:t>
            </a:r>
            <a:r>
              <a:rPr lang="zh-CN" altLang="en-US"/>
              <a:t>企业卡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7" name="圆角矩形 6"/>
          <p:cNvSpPr/>
          <p:nvPr/>
        </p:nvSpPr>
        <p:spPr>
          <a:xfrm>
            <a:off x="4737100" y="6049645"/>
            <a:ext cx="1221740" cy="426720"/>
          </a:xfrm>
          <a:prstGeom prst="roundRect">
            <a:avLst/>
          </a:prstGeom>
        </p:spPr>
        <p:style>
          <a:lnRef idx="0">
            <a:srgbClr val="FFFFFF"/>
          </a:lnRef>
          <a:fillRef idx="1">
            <a:schemeClr val="accent3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礼包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6055360" y="6049645"/>
            <a:ext cx="1221740" cy="426720"/>
          </a:xfrm>
          <a:prstGeom prst="roundRect">
            <a:avLst/>
          </a:prstGeom>
        </p:spPr>
        <p:style>
          <a:lnRef idx="0">
            <a:srgbClr val="FFFFFF"/>
          </a:lnRef>
          <a:fillRef idx="1">
            <a:schemeClr val="accent3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预约</a:t>
            </a:r>
            <a:r>
              <a:rPr lang="zh-CN" altLang="en-US">
                <a:solidFill>
                  <a:schemeClr val="tx1"/>
                </a:solidFill>
              </a:rPr>
              <a:t>记录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7373620" y="6049645"/>
            <a:ext cx="1221740" cy="426720"/>
          </a:xfrm>
          <a:prstGeom prst="roundRect">
            <a:avLst/>
          </a:prstGeom>
        </p:spPr>
        <p:style>
          <a:lnRef idx="0">
            <a:srgbClr val="FFFFFF"/>
          </a:lnRef>
          <a:fillRef idx="1">
            <a:schemeClr val="accent3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企业</a:t>
            </a:r>
            <a:r>
              <a:rPr lang="zh-CN" altLang="en-US">
                <a:solidFill>
                  <a:schemeClr val="tx1"/>
                </a:solidFill>
              </a:rPr>
              <a:t>卡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624705" y="5970905"/>
            <a:ext cx="4097655" cy="594995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177925" y="2940050"/>
            <a:ext cx="1134110" cy="25781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提货</a:t>
            </a:r>
            <a:r>
              <a:rPr lang="zh-CN" altLang="en-US"/>
              <a:t>卡</a:t>
            </a: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435225" y="2940050"/>
            <a:ext cx="1134110" cy="25781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福礼卡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290695" y="29400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TAB</a:t>
            </a:r>
            <a:r>
              <a:rPr lang="zh-CN" altLang="en-US"/>
              <a:t>栏，分</a:t>
            </a:r>
            <a:r>
              <a:rPr lang="en-US" altLang="zh-CN"/>
              <a:t>“</a:t>
            </a:r>
            <a:r>
              <a:rPr lang="zh-CN" altLang="en-US"/>
              <a:t>提货卡</a:t>
            </a:r>
            <a:r>
              <a:rPr lang="en-US" altLang="zh-CN"/>
              <a:t>”</a:t>
            </a:r>
            <a:r>
              <a:rPr lang="zh-CN" altLang="en-US"/>
              <a:t>，</a:t>
            </a:r>
            <a:r>
              <a:rPr lang="en-US" altLang="zh-CN"/>
              <a:t>“</a:t>
            </a:r>
            <a:r>
              <a:rPr lang="zh-CN" altLang="en-US"/>
              <a:t>福礼</a:t>
            </a:r>
            <a:r>
              <a:rPr lang="zh-CN" altLang="en-US"/>
              <a:t>卡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12" name="文本框 11"/>
          <p:cNvSpPr txBox="1"/>
          <p:nvPr>
            <p:custDataLst>
              <p:tags r:id="rId3"/>
            </p:custDataLst>
          </p:nvPr>
        </p:nvSpPr>
        <p:spPr>
          <a:xfrm>
            <a:off x="4391660" y="249555"/>
            <a:ext cx="71056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目前一共</a:t>
            </a:r>
            <a:r>
              <a:rPr lang="en-US" altLang="zh-CN"/>
              <a:t>3</a:t>
            </a:r>
            <a:r>
              <a:rPr lang="zh-CN" altLang="en-US"/>
              <a:t>种卡</a:t>
            </a:r>
            <a:r>
              <a:rPr lang="zh-CN" altLang="en-US"/>
              <a:t>券：</a:t>
            </a:r>
            <a:endParaRPr lang="zh-CN" altLang="en-US"/>
          </a:p>
          <a:p>
            <a:pPr marL="342900" indent="-342900">
              <a:buFont typeface="+mj-lt"/>
              <a:buAutoNum type="arabicPeriod"/>
            </a:pPr>
            <a:r>
              <a:rPr lang="zh-CN" altLang="en-US"/>
              <a:t>提货卡：现在已完成功能的提货卡，由后台创建与生成，微信端进行绑定。用</a:t>
            </a:r>
            <a:r>
              <a:rPr lang="zh-CN" altLang="en-US"/>
              <a:t>于预约</a:t>
            </a:r>
            <a:r>
              <a:rPr lang="zh-CN" altLang="en-US"/>
              <a:t>提货。</a:t>
            </a:r>
            <a:endParaRPr lang="zh-CN" altLang="en-US"/>
          </a:p>
          <a:p>
            <a:pPr marL="342900" indent="-342900">
              <a:buFont typeface="+mj-lt"/>
              <a:buAutoNum type="arabicPeriod"/>
            </a:pPr>
            <a:r>
              <a:rPr lang="zh-CN" altLang="en-US"/>
              <a:t>福礼卡：由</a:t>
            </a:r>
            <a:r>
              <a:rPr lang="en-US" altLang="zh-CN"/>
              <a:t>“</a:t>
            </a:r>
            <a:r>
              <a:rPr lang="zh-CN" altLang="en-US"/>
              <a:t>企业卡</a:t>
            </a:r>
            <a:r>
              <a:rPr lang="en-US" altLang="zh-CN"/>
              <a:t>”</a:t>
            </a:r>
            <a:r>
              <a:rPr lang="zh-CN" altLang="en-US"/>
              <a:t>进行创建生成，微信端绑定（通过输入提货编码和密码，或识别福礼卡二维码图片，与</a:t>
            </a:r>
            <a:r>
              <a:rPr lang="en-US" altLang="zh-CN"/>
              <a:t>“</a:t>
            </a:r>
            <a:r>
              <a:rPr lang="zh-CN" altLang="en-US"/>
              <a:t>提货卡</a:t>
            </a:r>
            <a:r>
              <a:rPr lang="en-US" altLang="zh-CN"/>
              <a:t>”</a:t>
            </a:r>
            <a:r>
              <a:rPr lang="zh-CN" altLang="en-US"/>
              <a:t>绑定方式一样，走同一绑卡页面和接口）。用于预约</a:t>
            </a:r>
            <a:r>
              <a:rPr lang="zh-CN" altLang="en-US"/>
              <a:t>提货。</a:t>
            </a:r>
            <a:endParaRPr lang="zh-CN" altLang="en-US"/>
          </a:p>
          <a:p>
            <a:pPr marL="342900" indent="-342900">
              <a:buFont typeface="+mj-lt"/>
              <a:buAutoNum type="arabicPeriod"/>
            </a:pPr>
            <a:r>
              <a:rPr lang="zh-CN" altLang="en-US"/>
              <a:t>企业卡：由后台创建与生成，微信端绑定，进入企业卡绑定页面或识别二维码</a:t>
            </a:r>
            <a:r>
              <a:rPr lang="en-US" altLang="zh-CN"/>
              <a:t>(</a:t>
            </a:r>
            <a:r>
              <a:rPr lang="zh-CN" altLang="en-US"/>
              <a:t>与提货卡不同的二维码</a:t>
            </a:r>
            <a:r>
              <a:rPr lang="en-US" altLang="zh-CN"/>
              <a:t>)</a:t>
            </a:r>
            <a:r>
              <a:rPr lang="zh-CN" altLang="en-US"/>
              <a:t>。用于派生出</a:t>
            </a:r>
            <a:r>
              <a:rPr lang="en-US" altLang="zh-CN"/>
              <a:t>“</a:t>
            </a:r>
            <a:r>
              <a:rPr lang="zh-CN" altLang="en-US"/>
              <a:t>福礼</a:t>
            </a:r>
            <a:r>
              <a:rPr lang="zh-CN" altLang="en-US"/>
              <a:t>卡</a:t>
            </a:r>
            <a:r>
              <a:rPr lang="en-US" altLang="zh-CN"/>
              <a:t>”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/>
          <p:cNvSpPr/>
          <p:nvPr/>
        </p:nvSpPr>
        <p:spPr>
          <a:xfrm>
            <a:off x="799465" y="249555"/>
            <a:ext cx="3491230" cy="6260465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377690" y="953135"/>
            <a:ext cx="67132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点击</a:t>
            </a:r>
            <a:r>
              <a:rPr lang="en-US" altLang="zh-CN"/>
              <a:t>“</a:t>
            </a:r>
            <a:r>
              <a:rPr lang="zh-CN" altLang="en-US"/>
              <a:t>绑定企业卡</a:t>
            </a:r>
            <a:r>
              <a:rPr lang="en-US" altLang="zh-CN"/>
              <a:t>”</a:t>
            </a:r>
            <a:r>
              <a:rPr lang="zh-CN" altLang="en-US"/>
              <a:t>按钮，进入企业卡</a:t>
            </a:r>
            <a:r>
              <a:rPr lang="zh-CN" altLang="en-US"/>
              <a:t>的绑卡</a:t>
            </a:r>
            <a:r>
              <a:rPr lang="zh-CN" altLang="en-US"/>
              <a:t>页面</a:t>
            </a:r>
            <a:endParaRPr lang="zh-CN" altLang="en-US"/>
          </a:p>
        </p:txBody>
      </p:sp>
      <p:sp>
        <p:nvSpPr>
          <p:cNvPr id="7" name="圆角矩形 6"/>
          <p:cNvSpPr/>
          <p:nvPr/>
        </p:nvSpPr>
        <p:spPr>
          <a:xfrm>
            <a:off x="841375" y="6049645"/>
            <a:ext cx="967105" cy="426720"/>
          </a:xfrm>
          <a:prstGeom prst="roundRect">
            <a:avLst/>
          </a:prstGeom>
        </p:spPr>
        <p:style>
          <a:lnRef idx="2">
            <a:schemeClr val="accent3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礼包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1890395" y="6049645"/>
            <a:ext cx="1235710" cy="426720"/>
          </a:xfrm>
          <a:prstGeom prst="roundRect">
            <a:avLst/>
          </a:prstGeom>
        </p:spPr>
        <p:style>
          <a:lnRef idx="2">
            <a:schemeClr val="accent3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预约</a:t>
            </a:r>
            <a:r>
              <a:rPr lang="zh-CN" altLang="en-US">
                <a:solidFill>
                  <a:schemeClr val="tx1"/>
                </a:solidFill>
              </a:rPr>
              <a:t>记录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3208020" y="6049645"/>
            <a:ext cx="1042670" cy="426720"/>
          </a:xfrm>
          <a:prstGeom prst="roundRect">
            <a:avLst/>
          </a:prstGeom>
        </p:spPr>
        <p:style>
          <a:lnRef idx="0">
            <a:srgbClr val="FFFFFF"/>
          </a:lnRef>
          <a:fillRef idx="1">
            <a:schemeClr val="accent3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企业</a:t>
            </a:r>
            <a:r>
              <a:rPr lang="zh-CN" altLang="en-US">
                <a:solidFill>
                  <a:schemeClr val="tx1"/>
                </a:solidFill>
              </a:rPr>
              <a:t>卡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99465" y="5915025"/>
            <a:ext cx="3495040" cy="594995"/>
          </a:xfrm>
          <a:prstGeom prst="rect">
            <a:avLst/>
          </a:prstGeom>
          <a:noFill/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050415" y="335915"/>
            <a:ext cx="9886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企业</a:t>
            </a:r>
            <a:r>
              <a:rPr lang="zh-CN" altLang="en-US"/>
              <a:t>卡</a:t>
            </a:r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1132840" y="953135"/>
            <a:ext cx="2694940" cy="43751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绑定企业</a:t>
            </a:r>
            <a:r>
              <a:rPr lang="zh-CN" altLang="en-US"/>
              <a:t>卡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1144270" y="1750060"/>
            <a:ext cx="2682875" cy="10401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noAutofit/>
          </a:bodyPr>
          <a:p>
            <a:r>
              <a:rPr lang="zh-CN" altLang="en-US"/>
              <a:t>卡号：</a:t>
            </a:r>
            <a:r>
              <a:rPr lang="en-US" altLang="zh-CN"/>
              <a:t>xxx</a:t>
            </a:r>
            <a:endParaRPr lang="en-US" altLang="zh-CN"/>
          </a:p>
          <a:p>
            <a:r>
              <a:rPr lang="zh-CN" altLang="en-US"/>
              <a:t>卡包名称：</a:t>
            </a:r>
            <a:r>
              <a:rPr lang="en-US" altLang="zh-CN"/>
              <a:t>xxx</a:t>
            </a:r>
            <a:endParaRPr lang="en-US" altLang="zh-CN"/>
          </a:p>
          <a:p>
            <a:endParaRPr lang="en-US" altLang="zh-CN"/>
          </a:p>
        </p:txBody>
      </p:sp>
      <p:sp>
        <p:nvSpPr>
          <p:cNvPr id="12" name="圆角矩形 11"/>
          <p:cNvSpPr/>
          <p:nvPr/>
        </p:nvSpPr>
        <p:spPr>
          <a:xfrm>
            <a:off x="2615565" y="2356485"/>
            <a:ext cx="1110615" cy="34798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发福礼卡</a:t>
            </a:r>
            <a:endParaRPr lang="zh-CN" altLang="en-US" sz="1400"/>
          </a:p>
        </p:txBody>
      </p:sp>
      <p:sp>
        <p:nvSpPr>
          <p:cNvPr id="13" name="文本框 12"/>
          <p:cNvSpPr txBox="1"/>
          <p:nvPr>
            <p:custDataLst>
              <p:tags r:id="rId1"/>
            </p:custDataLst>
          </p:nvPr>
        </p:nvSpPr>
        <p:spPr>
          <a:xfrm>
            <a:off x="1132840" y="3067050"/>
            <a:ext cx="2682875" cy="10401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noAutofit/>
          </a:bodyPr>
          <a:p>
            <a:r>
              <a:rPr lang="zh-CN" altLang="en-US"/>
              <a:t>卡号：</a:t>
            </a:r>
            <a:r>
              <a:rPr lang="en-US" altLang="zh-CN"/>
              <a:t>xxx</a:t>
            </a:r>
            <a:endParaRPr lang="en-US" altLang="zh-CN"/>
          </a:p>
          <a:p>
            <a:r>
              <a:rPr lang="zh-CN" altLang="en-US"/>
              <a:t>卡包名称：</a:t>
            </a:r>
            <a:r>
              <a:rPr lang="en-US" altLang="zh-CN"/>
              <a:t>xxx</a:t>
            </a:r>
            <a:endParaRPr lang="en-US" altLang="zh-CN"/>
          </a:p>
          <a:p>
            <a:endParaRPr lang="en-US" altLang="zh-CN"/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4377690" y="1607820"/>
            <a:ext cx="671322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当前微信用户绑定的企业卡的列</a:t>
            </a:r>
            <a:r>
              <a:rPr lang="zh-CN" altLang="en-US"/>
              <a:t>表</a:t>
            </a:r>
            <a:endParaRPr lang="zh-CN" altLang="en-US"/>
          </a:p>
          <a:p>
            <a:r>
              <a:rPr lang="zh-CN" altLang="en-US"/>
              <a:t>企业卡有</a:t>
            </a:r>
            <a:r>
              <a:rPr lang="en-US" altLang="zh-CN"/>
              <a:t>3</a:t>
            </a:r>
            <a:r>
              <a:rPr lang="zh-CN" altLang="en-US"/>
              <a:t>种</a:t>
            </a:r>
            <a:r>
              <a:rPr lang="zh-CN" altLang="en-US"/>
              <a:t>状态：</a:t>
            </a:r>
            <a:endParaRPr lang="zh-CN" altLang="en-US"/>
          </a:p>
          <a:p>
            <a:r>
              <a:rPr lang="zh-CN" altLang="en-US"/>
              <a:t>已过期：当前日期超过</a:t>
            </a:r>
            <a:r>
              <a:rPr lang="zh-CN" altLang="en-US"/>
              <a:t>了企业卡的礼包</a:t>
            </a:r>
            <a:r>
              <a:rPr lang="zh-CN" altLang="en-US"/>
              <a:t>日期</a:t>
            </a:r>
            <a:endParaRPr lang="zh-CN" altLang="en-US"/>
          </a:p>
          <a:p>
            <a:r>
              <a:rPr lang="zh-CN" altLang="en-US"/>
              <a:t>待发放：企业卡内的商品及数量可以派生出</a:t>
            </a:r>
            <a:r>
              <a:rPr lang="en-US" altLang="zh-CN"/>
              <a:t>“</a:t>
            </a:r>
            <a:r>
              <a:rPr lang="zh-CN" altLang="en-US"/>
              <a:t>福礼</a:t>
            </a:r>
            <a:r>
              <a:rPr lang="zh-CN" altLang="en-US"/>
              <a:t>卡</a:t>
            </a:r>
            <a:r>
              <a:rPr lang="en-US" altLang="zh-CN"/>
              <a:t>”</a:t>
            </a:r>
            <a:endParaRPr lang="en-US" altLang="zh-CN"/>
          </a:p>
          <a:p>
            <a:r>
              <a:rPr lang="zh-CN" altLang="en-US"/>
              <a:t>已完成：企业卡内的商品都已经派发</a:t>
            </a:r>
            <a:r>
              <a:rPr lang="zh-CN" altLang="en-US"/>
              <a:t>完成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/>
          <p:cNvSpPr/>
          <p:nvPr/>
        </p:nvSpPr>
        <p:spPr>
          <a:xfrm>
            <a:off x="799465" y="249555"/>
            <a:ext cx="3491230" cy="6260465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509000" y="584835"/>
            <a:ext cx="324548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微信用户绑定</a:t>
            </a:r>
            <a:r>
              <a:rPr lang="en-US" altLang="zh-CN"/>
              <a:t>“</a:t>
            </a:r>
            <a:r>
              <a:rPr lang="zh-CN" altLang="en-US"/>
              <a:t>企业卡</a:t>
            </a:r>
            <a:r>
              <a:rPr lang="en-US" altLang="zh-CN"/>
              <a:t>”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与绑定</a:t>
            </a:r>
            <a:r>
              <a:rPr lang="en-US" altLang="zh-CN"/>
              <a:t>“</a:t>
            </a:r>
            <a:r>
              <a:rPr lang="zh-CN" altLang="en-US"/>
              <a:t>提货卡</a:t>
            </a:r>
            <a:r>
              <a:rPr lang="en-US" altLang="zh-CN"/>
              <a:t>”</a:t>
            </a:r>
            <a:r>
              <a:rPr lang="zh-CN" altLang="en-US"/>
              <a:t>、</a:t>
            </a:r>
            <a:r>
              <a:rPr lang="en-US" altLang="zh-CN"/>
              <a:t>“</a:t>
            </a:r>
            <a:r>
              <a:rPr lang="zh-CN" altLang="en-US"/>
              <a:t>福礼</a:t>
            </a:r>
            <a:r>
              <a:rPr lang="zh-CN" altLang="en-US"/>
              <a:t>卡</a:t>
            </a:r>
            <a:r>
              <a:rPr lang="en-US" altLang="zh-CN"/>
              <a:t>”</a:t>
            </a:r>
            <a:r>
              <a:rPr lang="zh-CN" altLang="en-US"/>
              <a:t>是不同的页面和</a:t>
            </a:r>
            <a:r>
              <a:rPr lang="zh-CN" altLang="en-US"/>
              <a:t>接口</a:t>
            </a:r>
            <a:endParaRPr lang="zh-CN" altLang="en-US"/>
          </a:p>
        </p:txBody>
      </p:sp>
      <p:grpSp>
        <p:nvGrpSpPr>
          <p:cNvPr id="16" name="组合 15"/>
          <p:cNvGrpSpPr/>
          <p:nvPr/>
        </p:nvGrpSpPr>
        <p:grpSpPr>
          <a:xfrm>
            <a:off x="799465" y="5915025"/>
            <a:ext cx="3495040" cy="594360"/>
            <a:chOff x="1259" y="9315"/>
            <a:chExt cx="5504" cy="936"/>
          </a:xfrm>
        </p:grpSpPr>
        <p:sp>
          <p:nvSpPr>
            <p:cNvPr id="7" name="圆角矩形 6"/>
            <p:cNvSpPr/>
            <p:nvPr/>
          </p:nvSpPr>
          <p:spPr>
            <a:xfrm>
              <a:off x="1325" y="9527"/>
              <a:ext cx="1523" cy="67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礼包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圆角矩形 7"/>
            <p:cNvSpPr/>
            <p:nvPr/>
          </p:nvSpPr>
          <p:spPr>
            <a:xfrm>
              <a:off x="2977" y="9527"/>
              <a:ext cx="1946" cy="67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预约</a:t>
              </a:r>
              <a:r>
                <a:rPr lang="zh-CN" altLang="en-US">
                  <a:solidFill>
                    <a:schemeClr val="tx1"/>
                  </a:solidFill>
                </a:rPr>
                <a:t>记录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5052" y="9527"/>
              <a:ext cx="1642" cy="672"/>
            </a:xfrm>
            <a:prstGeom prst="roundRect">
              <a:avLst/>
            </a:prstGeom>
          </p:spPr>
          <p:style>
            <a:lnRef idx="0">
              <a:srgbClr val="FFFFFF"/>
            </a:lnRef>
            <a:fillRef idx="1">
              <a:schemeClr val="accent3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企业</a:t>
              </a:r>
              <a:r>
                <a:rPr lang="zh-CN" altLang="en-US">
                  <a:solidFill>
                    <a:schemeClr val="tx1"/>
                  </a:solidFill>
                </a:rPr>
                <a:t>卡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1259" y="9315"/>
              <a:ext cx="5504" cy="937"/>
            </a:xfrm>
            <a:prstGeom prst="rect">
              <a:avLst/>
            </a:prstGeom>
            <a:noFill/>
            <a:ln w="12700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2050415" y="335915"/>
            <a:ext cx="9886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企业</a:t>
            </a:r>
            <a:r>
              <a:rPr lang="zh-CN" altLang="en-US"/>
              <a:t>卡</a:t>
            </a:r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1132840" y="953135"/>
            <a:ext cx="2694940" cy="43751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绑定企业</a:t>
            </a:r>
            <a:r>
              <a:rPr lang="zh-CN" altLang="en-US"/>
              <a:t>卡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1144270" y="1750060"/>
            <a:ext cx="2682875" cy="10401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noAutofit/>
          </a:bodyPr>
          <a:p>
            <a:r>
              <a:rPr lang="zh-CN" altLang="en-US"/>
              <a:t>卡号：</a:t>
            </a:r>
            <a:r>
              <a:rPr lang="en-US" altLang="zh-CN"/>
              <a:t>xxx</a:t>
            </a:r>
            <a:endParaRPr lang="en-US" altLang="zh-CN"/>
          </a:p>
          <a:p>
            <a:r>
              <a:rPr lang="zh-CN" altLang="en-US"/>
              <a:t>卡包名称：</a:t>
            </a:r>
            <a:r>
              <a:rPr lang="en-US" altLang="zh-CN"/>
              <a:t>xxx</a:t>
            </a:r>
            <a:endParaRPr lang="en-US" altLang="zh-CN"/>
          </a:p>
          <a:p>
            <a:endParaRPr lang="en-US" altLang="zh-CN"/>
          </a:p>
        </p:txBody>
      </p:sp>
      <p:sp>
        <p:nvSpPr>
          <p:cNvPr id="12" name="圆角矩形 11"/>
          <p:cNvSpPr/>
          <p:nvPr/>
        </p:nvSpPr>
        <p:spPr>
          <a:xfrm>
            <a:off x="2615565" y="2356485"/>
            <a:ext cx="1110615" cy="34798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发福礼卡</a:t>
            </a:r>
            <a:endParaRPr lang="zh-CN" altLang="en-US" sz="1400"/>
          </a:p>
        </p:txBody>
      </p:sp>
      <p:sp>
        <p:nvSpPr>
          <p:cNvPr id="13" name="文本框 12"/>
          <p:cNvSpPr txBox="1"/>
          <p:nvPr>
            <p:custDataLst>
              <p:tags r:id="rId1"/>
            </p:custDataLst>
          </p:nvPr>
        </p:nvSpPr>
        <p:spPr>
          <a:xfrm>
            <a:off x="1132840" y="3067050"/>
            <a:ext cx="2682875" cy="10401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noAutofit/>
          </a:bodyPr>
          <a:p>
            <a:r>
              <a:rPr lang="zh-CN" altLang="en-US"/>
              <a:t>卡号：</a:t>
            </a:r>
            <a:r>
              <a:rPr lang="en-US" altLang="zh-CN"/>
              <a:t>xxx</a:t>
            </a:r>
            <a:endParaRPr lang="en-US" altLang="zh-CN"/>
          </a:p>
          <a:p>
            <a:r>
              <a:rPr lang="zh-CN" altLang="en-US"/>
              <a:t>卡包名称：</a:t>
            </a:r>
            <a:r>
              <a:rPr lang="en-US" altLang="zh-CN"/>
              <a:t>xxx</a:t>
            </a:r>
            <a:endParaRPr lang="en-US" altLang="zh-CN"/>
          </a:p>
          <a:p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966335" y="326390"/>
            <a:ext cx="3263900" cy="6149975"/>
          </a:xfrm>
          <a:prstGeom prst="rect">
            <a:avLst/>
          </a:prstGeom>
        </p:spPr>
      </p:pic>
      <p:cxnSp>
        <p:nvCxnSpPr>
          <p:cNvPr id="14" name="直接箭头连接符 13"/>
          <p:cNvCxnSpPr>
            <a:stCxn id="3" idx="3"/>
          </p:cNvCxnSpPr>
          <p:nvPr/>
        </p:nvCxnSpPr>
        <p:spPr>
          <a:xfrm>
            <a:off x="3827780" y="1172210"/>
            <a:ext cx="1638935" cy="1824355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oval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6174105" y="3067050"/>
            <a:ext cx="15716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绑定企业卡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4737100" y="514985"/>
            <a:ext cx="40640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预约记录</a:t>
            </a:r>
            <a:endParaRPr lang="zh-CN" altLang="en-US"/>
          </a:p>
          <a:p>
            <a:r>
              <a:rPr lang="zh-CN" altLang="en-US"/>
              <a:t>按提货时间倒序排列出当前微信用户的预约</a:t>
            </a:r>
            <a:r>
              <a:rPr lang="zh-CN" altLang="en-US"/>
              <a:t>记录</a:t>
            </a:r>
            <a:endParaRPr lang="zh-CN" altLang="en-US"/>
          </a:p>
          <a:p>
            <a:r>
              <a:rPr lang="zh-CN" altLang="en-US"/>
              <a:t>预约记录包含</a:t>
            </a:r>
            <a:r>
              <a:rPr lang="en-US" altLang="zh-CN"/>
              <a:t>“</a:t>
            </a:r>
            <a:r>
              <a:rPr lang="zh-CN" altLang="en-US"/>
              <a:t>提货卡</a:t>
            </a:r>
            <a:r>
              <a:rPr lang="en-US" altLang="zh-CN"/>
              <a:t>”</a:t>
            </a:r>
            <a:r>
              <a:rPr lang="zh-CN" altLang="en-US"/>
              <a:t>和</a:t>
            </a:r>
            <a:r>
              <a:rPr lang="en-US" altLang="zh-CN"/>
              <a:t>“</a:t>
            </a:r>
            <a:r>
              <a:rPr lang="zh-CN" altLang="en-US"/>
              <a:t>福礼</a:t>
            </a:r>
            <a:r>
              <a:rPr lang="zh-CN" altLang="en-US"/>
              <a:t>卡</a:t>
            </a:r>
            <a:r>
              <a:rPr lang="en-US" altLang="zh-CN"/>
              <a:t>”2</a:t>
            </a:r>
            <a:r>
              <a:rPr lang="zh-CN" altLang="en-US"/>
              <a:t>种卡</a:t>
            </a:r>
            <a:r>
              <a:rPr lang="zh-CN" altLang="en-US"/>
              <a:t>券的预约</a:t>
            </a:r>
            <a:r>
              <a:rPr lang="zh-CN" altLang="en-US"/>
              <a:t>记录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12800" y="140970"/>
            <a:ext cx="3469005" cy="653669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830580" y="6116320"/>
            <a:ext cx="3495040" cy="594360"/>
            <a:chOff x="1259" y="9315"/>
            <a:chExt cx="5504" cy="936"/>
          </a:xfrm>
        </p:grpSpPr>
        <p:sp>
          <p:nvSpPr>
            <p:cNvPr id="3" name="圆角矩形 2"/>
            <p:cNvSpPr/>
            <p:nvPr>
              <p:custDataLst>
                <p:tags r:id="rId3"/>
              </p:custDataLst>
            </p:nvPr>
          </p:nvSpPr>
          <p:spPr>
            <a:xfrm>
              <a:off x="1325" y="9527"/>
              <a:ext cx="1523" cy="67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3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礼包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圆角矩形 10"/>
            <p:cNvSpPr/>
            <p:nvPr>
              <p:custDataLst>
                <p:tags r:id="rId4"/>
              </p:custDataLst>
            </p:nvPr>
          </p:nvSpPr>
          <p:spPr>
            <a:xfrm>
              <a:off x="2977" y="9527"/>
              <a:ext cx="1946" cy="672"/>
            </a:xfrm>
            <a:prstGeom prst="roundRect">
              <a:avLst/>
            </a:prstGeom>
            <a:solidFill>
              <a:schemeClr val="accent3"/>
            </a:solidFill>
          </p:spPr>
          <p:style>
            <a:lnRef idx="2">
              <a:schemeClr val="accent3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预约</a:t>
              </a:r>
              <a:r>
                <a:rPr lang="zh-CN" altLang="en-US">
                  <a:solidFill>
                    <a:schemeClr val="tx1"/>
                  </a:solidFill>
                </a:rPr>
                <a:t>记录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圆角矩形 11"/>
            <p:cNvSpPr/>
            <p:nvPr>
              <p:custDataLst>
                <p:tags r:id="rId5"/>
              </p:custDataLst>
            </p:nvPr>
          </p:nvSpPr>
          <p:spPr>
            <a:xfrm>
              <a:off x="5052" y="9527"/>
              <a:ext cx="1642" cy="67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28575" cmpd="sng">
              <a:solidFill>
                <a:schemeClr val="accent3"/>
              </a:solidFill>
              <a:prstDash val="solid"/>
            </a:ln>
          </p:spPr>
          <p:style>
            <a:lnRef idx="0">
              <a:srgbClr val="FFFFFF"/>
            </a:lnRef>
            <a:fillRef idx="1">
              <a:schemeClr val="accent3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企业</a:t>
              </a:r>
              <a:r>
                <a:rPr lang="zh-CN" altLang="en-US">
                  <a:solidFill>
                    <a:schemeClr val="tx1"/>
                  </a:solidFill>
                </a:rPr>
                <a:t>卡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259" y="9315"/>
              <a:ext cx="5504" cy="937"/>
            </a:xfrm>
            <a:prstGeom prst="rect">
              <a:avLst/>
            </a:prstGeom>
            <a:noFill/>
            <a:ln w="12700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7936865" y="42227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企业卡</a:t>
            </a:r>
            <a:r>
              <a:rPr lang="zh-CN" altLang="en-US"/>
              <a:t>信息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312920" y="335915"/>
            <a:ext cx="3304540" cy="6226810"/>
          </a:xfrm>
          <a:prstGeom prst="rect">
            <a:avLst/>
          </a:prstGeom>
        </p:spPr>
      </p:pic>
      <p:sp>
        <p:nvSpPr>
          <p:cNvPr id="5" name="矩形 4"/>
          <p:cNvSpPr/>
          <p:nvPr>
            <p:custDataLst>
              <p:tags r:id="rId3"/>
            </p:custDataLst>
          </p:nvPr>
        </p:nvSpPr>
        <p:spPr>
          <a:xfrm>
            <a:off x="563245" y="335915"/>
            <a:ext cx="3491230" cy="6260465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563245" y="6001385"/>
            <a:ext cx="3495040" cy="594360"/>
            <a:chOff x="1259" y="9315"/>
            <a:chExt cx="5504" cy="936"/>
          </a:xfrm>
        </p:grpSpPr>
        <p:sp>
          <p:nvSpPr>
            <p:cNvPr id="8" name="圆角矩形 7"/>
            <p:cNvSpPr/>
            <p:nvPr>
              <p:custDataLst>
                <p:tags r:id="rId4"/>
              </p:custDataLst>
            </p:nvPr>
          </p:nvSpPr>
          <p:spPr>
            <a:xfrm>
              <a:off x="1325" y="9527"/>
              <a:ext cx="1523" cy="67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礼包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圆角矩形 8"/>
            <p:cNvSpPr/>
            <p:nvPr>
              <p:custDataLst>
                <p:tags r:id="rId5"/>
              </p:custDataLst>
            </p:nvPr>
          </p:nvSpPr>
          <p:spPr>
            <a:xfrm>
              <a:off x="2977" y="9527"/>
              <a:ext cx="1946" cy="672"/>
            </a:xfrm>
            <a:prstGeom prst="roundRect">
              <a:avLst/>
            </a:prstGeom>
          </p:spPr>
          <p:style>
            <a:lnRef idx="2">
              <a:schemeClr val="accent3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预约</a:t>
              </a:r>
              <a:r>
                <a:rPr lang="zh-CN" altLang="en-US">
                  <a:solidFill>
                    <a:schemeClr val="tx1"/>
                  </a:solidFill>
                </a:rPr>
                <a:t>记录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圆角矩形 9"/>
            <p:cNvSpPr/>
            <p:nvPr>
              <p:custDataLst>
                <p:tags r:id="rId6"/>
              </p:custDataLst>
            </p:nvPr>
          </p:nvSpPr>
          <p:spPr>
            <a:xfrm>
              <a:off x="5052" y="9527"/>
              <a:ext cx="1642" cy="672"/>
            </a:xfrm>
            <a:prstGeom prst="roundRect">
              <a:avLst/>
            </a:prstGeom>
          </p:spPr>
          <p:style>
            <a:lnRef idx="0">
              <a:srgbClr val="FFFFFF"/>
            </a:lnRef>
            <a:fillRef idx="1">
              <a:schemeClr val="accent3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tx1"/>
                  </a:solidFill>
                </a:rPr>
                <a:t>企业</a:t>
              </a:r>
              <a:r>
                <a:rPr lang="zh-CN" altLang="en-US">
                  <a:solidFill>
                    <a:schemeClr val="tx1"/>
                  </a:solidFill>
                </a:rPr>
                <a:t>卡</a:t>
              </a:r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矩形 13"/>
            <p:cNvSpPr/>
            <p:nvPr>
              <p:custDataLst>
                <p:tags r:id="rId7"/>
              </p:custDataLst>
            </p:nvPr>
          </p:nvSpPr>
          <p:spPr>
            <a:xfrm>
              <a:off x="1259" y="9315"/>
              <a:ext cx="5504" cy="937"/>
            </a:xfrm>
            <a:prstGeom prst="rect">
              <a:avLst/>
            </a:prstGeom>
            <a:noFill/>
            <a:ln w="12700" cmpd="sng">
              <a:solidFill>
                <a:schemeClr val="accent1">
                  <a:shade val="50000"/>
                </a:schemeClr>
              </a:solidFill>
              <a:prstDash val="solid"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5" name="文本框 14"/>
          <p:cNvSpPr txBox="1"/>
          <p:nvPr>
            <p:custDataLst>
              <p:tags r:id="rId8"/>
            </p:custDataLst>
          </p:nvPr>
        </p:nvSpPr>
        <p:spPr>
          <a:xfrm>
            <a:off x="1814195" y="422275"/>
            <a:ext cx="9886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企业</a:t>
            </a:r>
            <a:r>
              <a:rPr lang="zh-CN" altLang="en-US"/>
              <a:t>卡</a:t>
            </a:r>
            <a:endParaRPr lang="zh-CN" altLang="en-US"/>
          </a:p>
        </p:txBody>
      </p:sp>
      <p:sp>
        <p:nvSpPr>
          <p:cNvPr id="17" name="圆角矩形 16"/>
          <p:cNvSpPr/>
          <p:nvPr>
            <p:custDataLst>
              <p:tags r:id="rId9"/>
            </p:custDataLst>
          </p:nvPr>
        </p:nvSpPr>
        <p:spPr>
          <a:xfrm>
            <a:off x="896620" y="1039495"/>
            <a:ext cx="2694940" cy="43751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绑定企业</a:t>
            </a:r>
            <a:r>
              <a:rPr lang="zh-CN" altLang="en-US"/>
              <a:t>卡</a:t>
            </a:r>
            <a:endParaRPr lang="zh-CN" altLang="en-US"/>
          </a:p>
        </p:txBody>
      </p:sp>
      <p:sp>
        <p:nvSpPr>
          <p:cNvPr id="18" name="文本框 17"/>
          <p:cNvSpPr txBox="1"/>
          <p:nvPr>
            <p:custDataLst>
              <p:tags r:id="rId10"/>
            </p:custDataLst>
          </p:nvPr>
        </p:nvSpPr>
        <p:spPr>
          <a:xfrm>
            <a:off x="908050" y="1836420"/>
            <a:ext cx="2682875" cy="10401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noAutofit/>
          </a:bodyPr>
          <a:p>
            <a:r>
              <a:rPr lang="zh-CN" altLang="en-US"/>
              <a:t>卡号：</a:t>
            </a:r>
            <a:r>
              <a:rPr lang="en-US" altLang="zh-CN"/>
              <a:t>xxx</a:t>
            </a:r>
            <a:endParaRPr lang="en-US" altLang="zh-CN"/>
          </a:p>
          <a:p>
            <a:r>
              <a:rPr lang="zh-CN" altLang="en-US"/>
              <a:t>卡包名称：</a:t>
            </a:r>
            <a:r>
              <a:rPr lang="en-US" altLang="zh-CN"/>
              <a:t>xxx</a:t>
            </a:r>
            <a:endParaRPr lang="en-US" altLang="zh-CN"/>
          </a:p>
          <a:p>
            <a:endParaRPr lang="en-US" altLang="zh-CN"/>
          </a:p>
        </p:txBody>
      </p:sp>
      <p:sp>
        <p:nvSpPr>
          <p:cNvPr id="19" name="圆角矩形 18"/>
          <p:cNvSpPr/>
          <p:nvPr>
            <p:custDataLst>
              <p:tags r:id="rId11"/>
            </p:custDataLst>
          </p:nvPr>
        </p:nvSpPr>
        <p:spPr>
          <a:xfrm>
            <a:off x="2379345" y="2442845"/>
            <a:ext cx="1110615" cy="34798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发福礼卡</a:t>
            </a:r>
            <a:endParaRPr lang="zh-CN" altLang="en-US" sz="1400"/>
          </a:p>
        </p:txBody>
      </p:sp>
      <p:sp>
        <p:nvSpPr>
          <p:cNvPr id="20" name="文本框 19"/>
          <p:cNvSpPr txBox="1"/>
          <p:nvPr>
            <p:custDataLst>
              <p:tags r:id="rId12"/>
            </p:custDataLst>
          </p:nvPr>
        </p:nvSpPr>
        <p:spPr>
          <a:xfrm>
            <a:off x="896620" y="3153410"/>
            <a:ext cx="2682875" cy="10401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noAutofit/>
          </a:bodyPr>
          <a:p>
            <a:r>
              <a:rPr lang="zh-CN" altLang="en-US"/>
              <a:t>卡号：</a:t>
            </a:r>
            <a:r>
              <a:rPr lang="en-US" altLang="zh-CN"/>
              <a:t>xxx</a:t>
            </a:r>
            <a:endParaRPr lang="en-US" altLang="zh-CN"/>
          </a:p>
          <a:p>
            <a:r>
              <a:rPr lang="zh-CN" altLang="en-US"/>
              <a:t>卡包名称：</a:t>
            </a:r>
            <a:r>
              <a:rPr lang="en-US" altLang="zh-CN"/>
              <a:t>xxx</a:t>
            </a:r>
            <a:endParaRPr lang="en-US" altLang="zh-CN"/>
          </a:p>
          <a:p>
            <a:endParaRPr lang="en-US" altLang="zh-CN"/>
          </a:p>
        </p:txBody>
      </p:sp>
      <p:cxnSp>
        <p:nvCxnSpPr>
          <p:cNvPr id="21" name="直接箭头连接符 20"/>
          <p:cNvCxnSpPr>
            <a:stCxn id="19" idx="3"/>
            <a:endCxn id="4" idx="1"/>
          </p:cNvCxnSpPr>
          <p:nvPr>
            <p:custDataLst>
              <p:tags r:id="rId13"/>
            </p:custDataLst>
          </p:nvPr>
        </p:nvCxnSpPr>
        <p:spPr>
          <a:xfrm>
            <a:off x="3489960" y="2616835"/>
            <a:ext cx="822960" cy="832485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oval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2" name="圆角矩形 21"/>
          <p:cNvSpPr/>
          <p:nvPr>
            <p:custDataLst>
              <p:tags r:id="rId14"/>
            </p:custDataLst>
          </p:nvPr>
        </p:nvSpPr>
        <p:spPr>
          <a:xfrm>
            <a:off x="6607810" y="6080760"/>
            <a:ext cx="1009650" cy="48196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生成卡</a:t>
            </a:r>
            <a:r>
              <a:rPr lang="zh-CN" altLang="en-US" sz="1400"/>
              <a:t>券</a:t>
            </a:r>
            <a:endParaRPr lang="zh-CN" altLang="en-US" sz="1400"/>
          </a:p>
        </p:txBody>
      </p:sp>
      <p:sp>
        <p:nvSpPr>
          <p:cNvPr id="23" name="文本框 22"/>
          <p:cNvSpPr txBox="1"/>
          <p:nvPr/>
        </p:nvSpPr>
        <p:spPr>
          <a:xfrm>
            <a:off x="7872095" y="3449320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企业卡包含的商品信息，可生成新卡的商品</a:t>
            </a:r>
            <a:r>
              <a:rPr lang="zh-CN" altLang="en-US"/>
              <a:t>数量</a:t>
            </a:r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7872095" y="5032375"/>
            <a:ext cx="406400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福礼卡列</a:t>
            </a:r>
            <a:r>
              <a:rPr lang="zh-CN" altLang="en-US"/>
              <a:t>表</a:t>
            </a:r>
            <a:endParaRPr lang="zh-CN" altLang="en-US"/>
          </a:p>
          <a:p>
            <a:r>
              <a:rPr lang="zh-CN" altLang="en-US"/>
              <a:t>企业卡生成的福礼卡的列表，有</a:t>
            </a:r>
            <a:r>
              <a:rPr lang="en-US" altLang="zh-CN"/>
              <a:t>2</a:t>
            </a:r>
            <a:r>
              <a:rPr lang="zh-CN" altLang="en-US"/>
              <a:t>种状态：已分享和未</a:t>
            </a:r>
            <a:r>
              <a:rPr lang="zh-CN" altLang="en-US"/>
              <a:t>分享</a:t>
            </a:r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7660005" y="423545"/>
            <a:ext cx="4064000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生成卡</a:t>
            </a:r>
            <a:r>
              <a:rPr lang="zh-CN" altLang="en-US"/>
              <a:t>券</a:t>
            </a:r>
            <a:endParaRPr lang="zh-CN" altLang="en-US"/>
          </a:p>
          <a:p>
            <a:r>
              <a:rPr lang="zh-CN" altLang="en-US"/>
              <a:t>根据企业卡剩余的商品数据创建福礼卡，生成的福礼卡功能等价</a:t>
            </a:r>
            <a:r>
              <a:rPr lang="en-US" altLang="zh-CN"/>
              <a:t>“</a:t>
            </a:r>
            <a:r>
              <a:rPr lang="zh-CN" altLang="en-US"/>
              <a:t>提货卡</a:t>
            </a:r>
            <a:r>
              <a:rPr lang="en-US" altLang="zh-CN"/>
              <a:t>”</a:t>
            </a:r>
            <a:endParaRPr lang="en-US" altLang="zh-CN"/>
          </a:p>
          <a:p>
            <a:endParaRPr lang="en-US" altLang="zh-CN"/>
          </a:p>
          <a:p>
            <a:r>
              <a:rPr lang="zh-CN" altLang="en-US"/>
              <a:t>生成的福礼卡的有效期同企业卡礼包的有效期相同</a:t>
            </a:r>
            <a:endParaRPr lang="zh-CN" altLang="en-US"/>
          </a:p>
          <a:p>
            <a:endParaRPr lang="zh-CN" altLang="en-US"/>
          </a:p>
          <a:p>
            <a:endParaRPr lang="en-US" altLang="zh-CN"/>
          </a:p>
          <a:p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29870" y="315595"/>
            <a:ext cx="3304540" cy="6226810"/>
          </a:xfrm>
          <a:prstGeom prst="rect">
            <a:avLst/>
          </a:prstGeom>
        </p:spPr>
      </p:pic>
      <p:sp>
        <p:nvSpPr>
          <p:cNvPr id="22" name="圆角矩形 21"/>
          <p:cNvSpPr/>
          <p:nvPr>
            <p:custDataLst>
              <p:tags r:id="rId3"/>
            </p:custDataLst>
          </p:nvPr>
        </p:nvSpPr>
        <p:spPr>
          <a:xfrm>
            <a:off x="2524760" y="6060440"/>
            <a:ext cx="1009650" cy="48196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生成卡</a:t>
            </a:r>
            <a:r>
              <a:rPr lang="zh-CN" altLang="en-US" sz="1400"/>
              <a:t>券</a:t>
            </a:r>
            <a:endParaRPr lang="zh-CN" altLang="en-US" sz="1400"/>
          </a:p>
        </p:txBody>
      </p:sp>
      <p:pic>
        <p:nvPicPr>
          <p:cNvPr id="5" name="图片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4243705" y="315595"/>
            <a:ext cx="3288665" cy="6196330"/>
          </a:xfrm>
          <a:prstGeom prst="rect">
            <a:avLst/>
          </a:prstGeom>
        </p:spPr>
      </p:pic>
      <p:cxnSp>
        <p:nvCxnSpPr>
          <p:cNvPr id="21" name="直接箭头连接符 20"/>
          <p:cNvCxnSpPr>
            <a:stCxn id="22" idx="3"/>
            <a:endCxn id="5" idx="1"/>
          </p:cNvCxnSpPr>
          <p:nvPr>
            <p:custDataLst>
              <p:tags r:id="rId6"/>
            </p:custDataLst>
          </p:nvPr>
        </p:nvCxnSpPr>
        <p:spPr>
          <a:xfrm flipV="1">
            <a:off x="3534410" y="3413760"/>
            <a:ext cx="709295" cy="288798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oval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矩形 6"/>
          <p:cNvSpPr/>
          <p:nvPr/>
        </p:nvSpPr>
        <p:spPr>
          <a:xfrm>
            <a:off x="4401185" y="2501900"/>
            <a:ext cx="3048000" cy="2353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478655" y="2580640"/>
            <a:ext cx="1209675" cy="1219200"/>
          </a:xfrm>
          <a:prstGeom prst="rect">
            <a:avLst/>
          </a:prstGeom>
        </p:spPr>
      </p:pic>
      <p:sp>
        <p:nvSpPr>
          <p:cNvPr id="10" name="文本框 9"/>
          <p:cNvSpPr txBox="1"/>
          <p:nvPr>
            <p:custDataLst>
              <p:tags r:id="rId9"/>
            </p:custDataLst>
          </p:nvPr>
        </p:nvSpPr>
        <p:spPr>
          <a:xfrm>
            <a:off x="4401185" y="3902710"/>
            <a:ext cx="357441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福礼卡编码：</a:t>
            </a:r>
            <a:r>
              <a:rPr lang="en-US" altLang="zh-CN"/>
              <a:t>XXXX </a:t>
            </a:r>
            <a:r>
              <a:rPr lang="zh-CN" altLang="en-US"/>
              <a:t>（</a:t>
            </a:r>
            <a:r>
              <a:rPr lang="en-US" altLang="zh-CN"/>
              <a:t>20</a:t>
            </a:r>
            <a:r>
              <a:rPr lang="zh-CN" altLang="en-US"/>
              <a:t>位</a:t>
            </a:r>
            <a:r>
              <a:rPr lang="zh-CN" altLang="en-US"/>
              <a:t>数字）</a:t>
            </a:r>
            <a:endParaRPr lang="zh-CN" altLang="en-US"/>
          </a:p>
          <a:p>
            <a:r>
              <a:rPr lang="zh-CN" altLang="en-US"/>
              <a:t>提货密码：</a:t>
            </a:r>
            <a:r>
              <a:rPr lang="en-US" altLang="zh-CN"/>
              <a:t>XXXXXX </a:t>
            </a:r>
            <a:r>
              <a:rPr lang="zh-CN" altLang="en-US"/>
              <a:t>（</a:t>
            </a:r>
            <a:r>
              <a:rPr lang="en-US" altLang="zh-CN"/>
              <a:t>6</a:t>
            </a:r>
            <a:r>
              <a:rPr lang="zh-CN" altLang="en-US"/>
              <a:t>位</a:t>
            </a:r>
            <a:r>
              <a:rPr lang="zh-CN" altLang="en-US"/>
              <a:t>数字）</a:t>
            </a:r>
            <a:endParaRPr lang="zh-CN" altLang="en-US"/>
          </a:p>
          <a:p>
            <a:r>
              <a:rPr lang="zh-CN" altLang="en-US"/>
              <a:t>备注说明：（可</a:t>
            </a:r>
            <a:r>
              <a:rPr lang="zh-CN" altLang="en-US"/>
              <a:t>输入）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4737100" y="514985"/>
            <a:ext cx="435927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分享福礼卡</a:t>
            </a:r>
            <a:endParaRPr lang="zh-CN" altLang="en-US"/>
          </a:p>
          <a:p>
            <a:r>
              <a:rPr lang="zh-CN" altLang="en-US"/>
              <a:t>没有分享过的福礼卡，可进行</a:t>
            </a:r>
            <a:r>
              <a:rPr lang="zh-CN" altLang="en-US"/>
              <a:t>分享</a:t>
            </a:r>
            <a:endParaRPr lang="zh-CN" altLang="en-US"/>
          </a:p>
          <a:p>
            <a:r>
              <a:rPr lang="zh-CN" altLang="en-US"/>
              <a:t>点击</a:t>
            </a:r>
            <a:r>
              <a:rPr lang="en-US" altLang="zh-CN"/>
              <a:t>“</a:t>
            </a:r>
            <a:r>
              <a:rPr lang="zh-CN" altLang="en-US"/>
              <a:t>分享</a:t>
            </a:r>
            <a:r>
              <a:rPr lang="en-US" altLang="zh-CN"/>
              <a:t>”</a:t>
            </a:r>
            <a:r>
              <a:rPr lang="zh-CN" altLang="en-US"/>
              <a:t>按钮，选择微信好友，将对应福礼卡信息（或福礼卡图片）进行</a:t>
            </a:r>
            <a:r>
              <a:rPr lang="zh-CN" altLang="en-US"/>
              <a:t>分享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422910" y="187960"/>
            <a:ext cx="3304540" cy="6226810"/>
          </a:xfrm>
          <a:prstGeom prst="rect">
            <a:avLst/>
          </a:prstGeom>
        </p:spPr>
      </p:pic>
      <p:sp>
        <p:nvSpPr>
          <p:cNvPr id="22" name="圆角矩形 21"/>
          <p:cNvSpPr/>
          <p:nvPr>
            <p:custDataLst>
              <p:tags r:id="rId3"/>
            </p:custDataLst>
          </p:nvPr>
        </p:nvSpPr>
        <p:spPr>
          <a:xfrm>
            <a:off x="2717800" y="5932805"/>
            <a:ext cx="1009650" cy="481965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生成卡</a:t>
            </a:r>
            <a:r>
              <a:rPr lang="zh-CN" altLang="en-US" sz="1400"/>
              <a:t>券</a:t>
            </a:r>
            <a:endParaRPr lang="zh-CN" altLang="en-US" sz="1400"/>
          </a:p>
        </p:txBody>
      </p:sp>
      <p:sp>
        <p:nvSpPr>
          <p:cNvPr id="5" name="圆角矩形 4"/>
          <p:cNvSpPr/>
          <p:nvPr>
            <p:custDataLst>
              <p:tags r:id="rId4"/>
            </p:custDataLst>
          </p:nvPr>
        </p:nvSpPr>
        <p:spPr>
          <a:xfrm>
            <a:off x="2480945" y="5321300"/>
            <a:ext cx="828675" cy="29972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/>
              <a:t>分享</a:t>
            </a:r>
            <a:endParaRPr lang="zh-CN" altLang="en-US" sz="1400"/>
          </a:p>
        </p:txBody>
      </p:sp>
      <p:cxnSp>
        <p:nvCxnSpPr>
          <p:cNvPr id="21" name="直接箭头连接符 20"/>
          <p:cNvCxnSpPr>
            <a:stCxn id="5" idx="3"/>
            <a:endCxn id="6" idx="1"/>
          </p:cNvCxnSpPr>
          <p:nvPr>
            <p:custDataLst>
              <p:tags r:id="rId5"/>
            </p:custDataLst>
          </p:nvPr>
        </p:nvCxnSpPr>
        <p:spPr>
          <a:xfrm flipV="1">
            <a:off x="3309620" y="1114425"/>
            <a:ext cx="1427480" cy="4356735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headEnd type="oval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commondata" val="eyJoZGlkIjoiNDBiN2NjYTlhYTc5YTZkNWFjY2JhNzVhYWEzMTBhZmMifQ==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814</Words>
  <Application>WPS 演示</Application>
  <PresentationFormat>宽屏</PresentationFormat>
  <Paragraphs>135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WPS_161261125</cp:lastModifiedBy>
  <cp:revision>24</cp:revision>
  <dcterms:created xsi:type="dcterms:W3CDTF">2023-08-09T12:44:00Z</dcterms:created>
  <dcterms:modified xsi:type="dcterms:W3CDTF">2023-12-08T02:11:51Z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2052-12.1.0.15990</vt:lpwstr>
  </property>
</Properties>
</file>